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92" r:id="rId4"/>
    <p:sldId id="287" r:id="rId5"/>
    <p:sldId id="271" r:id="rId6"/>
    <p:sldId id="261" r:id="rId7"/>
    <p:sldId id="282" r:id="rId8"/>
    <p:sldId id="285" r:id="rId9"/>
    <p:sldId id="262" r:id="rId10"/>
    <p:sldId id="263" r:id="rId11"/>
    <p:sldId id="288" r:id="rId12"/>
    <p:sldId id="289" r:id="rId13"/>
    <p:sldId id="273" r:id="rId14"/>
    <p:sldId id="303" r:id="rId15"/>
    <p:sldId id="302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0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22FFB-511E-42F5-8314-B62FDE4409B0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47A73-414E-4BC0-830E-1035297E6B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ca.ufrn.br/~adelardo/images/lusafric.gi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Autocratic:  A person is autocratic</a:t>
            </a:r>
            <a:r>
              <a:rPr lang="en-US" baseline="0" dirty="0" smtClean="0"/>
              <a:t> when he </a:t>
            </a:r>
            <a:r>
              <a:rPr lang="en-US" dirty="0" smtClean="0"/>
              <a:t>takes no account of other people's wishes or opinions</a:t>
            </a:r>
          </a:p>
          <a:p>
            <a:r>
              <a:rPr lang="en-US" dirty="0" smtClean="0"/>
              <a:t>An </a:t>
            </a:r>
            <a:r>
              <a:rPr lang="en-US" i="1" dirty="0" smtClean="0"/>
              <a:t>autocracy</a:t>
            </a:r>
            <a:r>
              <a:rPr lang="en-US" dirty="0" smtClean="0"/>
              <a:t> is a system of government in which supreme power is concentrated in the hands of one person, whose decisions are subject to neither external legal restraints nor regularized mechanisms of popular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32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http://cdn.dipity.com/uploads/events/2b4925d6fe96929dcb172c65a34dcf41_1M.png</a:t>
            </a:r>
          </a:p>
          <a:p>
            <a:endParaRPr lang="en-US" dirty="0" smtClean="0"/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www.dipity.com/chelseaface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 Unit-5-Timeline_1/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http://upload.wikimedia.org/wikipedia/commons/thumb/8/86/Colonial_Africa_1913_Gold_Coast_map.svg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of francophone West Africa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“Engage civil society to protect ‘tenuous transition in Guinea and Niger.” Dominique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Dieudonné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Democracy Digest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http://www.demdigest.net/blog/wp-content/uploads/2011/08/francophone.gif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139B0-3C69-474E-8B24-CBFAF712F56A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on </a:t>
            </a:r>
            <a:r>
              <a:rPr lang="en-US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Lusophone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Africa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Diane Marie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Amann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IntLawGrrls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voices on international law, policy, practice. Accessed August 26, 2011.</a:t>
            </a:r>
          </a:p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http://www.leca.ufrn.br/~adelardo/images/lusafric.gif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139B0-3C69-474E-8B24-CBFAF712F56A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http://mama.indstate.edu/users/geboen/ch3_afrcol.gif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mama.indstate.edu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 users/geboen/ch3_s00.html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http://a1.ec-images.myspacecdn.com/images01/44/70cada145425fa47e8847e003d853145/l.jpg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Berlin 1885: The Division of Africa- </a:t>
            </a:r>
            <a:r>
              <a:rPr lang="en-US" dirty="0" err="1" smtClean="0"/>
              <a:t>Icarus</a:t>
            </a:r>
            <a:r>
              <a:rPr lang="en-US" dirty="0" smtClean="0"/>
              <a:t> Films trailer</a:t>
            </a:r>
          </a:p>
          <a:p>
            <a:r>
              <a:rPr lang="en-US" dirty="0" smtClean="0"/>
              <a:t>Imperialism in Africa – Part 1 7:23 minutes</a:t>
            </a:r>
          </a:p>
          <a:p>
            <a:r>
              <a:rPr lang="en-US" dirty="0" smtClean="0"/>
              <a:t>Imperialism in Africa – Part 2 5:19 minutes</a:t>
            </a:r>
          </a:p>
          <a:p>
            <a:endParaRPr lang="en-US" dirty="0" smtClean="0"/>
          </a:p>
          <a:p>
            <a:r>
              <a:rPr lang="en-US" dirty="0" smtClean="0"/>
              <a:t>Impact of the colonization on Africa – spoof on the Berlin Conference and other European</a:t>
            </a:r>
            <a:r>
              <a:rPr lang="en-US" baseline="0" dirty="0" smtClean="0"/>
              <a:t> mishaps in their attempts at colonization. 7:00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47wyvMv5ba8&amp;feature=related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rYyy774WXc&amp;feature=fvwre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/>
              <a:t>The Colonization of Africa</a:t>
            </a:r>
            <a:br>
              <a:rPr lang="en-US" b="1" i="1" dirty="0" smtClean="0"/>
            </a:br>
            <a:r>
              <a:rPr lang="en-US" b="1" i="1" dirty="0" smtClean="0"/>
              <a:t>part 1</a:t>
            </a: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European Conquest and Rule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Late 1800s into the 1900s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LATE 1800s the Colonization of Africa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European exploration increased in the 1920s</a:t>
            </a:r>
          </a:p>
          <a:p>
            <a:endParaRPr lang="en-US" dirty="0"/>
          </a:p>
          <a:p>
            <a:r>
              <a:rPr lang="en-US" dirty="0" smtClean="0"/>
              <a:t>occupation was well underway in Africa – by 1870</a:t>
            </a:r>
          </a:p>
          <a:p>
            <a:r>
              <a:rPr lang="en-US" dirty="0" smtClean="0"/>
              <a:t>1885 approximates the official beginning of the colonial era</a:t>
            </a:r>
          </a:p>
          <a:p>
            <a:pPr>
              <a:buNone/>
            </a:pPr>
            <a:r>
              <a:rPr lang="en-US" dirty="0">
                <a:solidFill>
                  <a:srgbClr val="008000"/>
                </a:solidFill>
              </a:rPr>
              <a:t>----+------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FF0000"/>
                </a:solidFill>
              </a:rPr>
              <a:t>--+-------+---------+---------+-</a:t>
            </a:r>
            <a:r>
              <a:rPr lang="en-US" dirty="0">
                <a:solidFill>
                  <a:srgbClr val="0000FF"/>
                </a:solidFill>
              </a:rPr>
              <a:t>-------------------</a:t>
            </a:r>
          </a:p>
          <a:p>
            <a:pPr>
              <a:buNone/>
            </a:pPr>
            <a:r>
              <a:rPr lang="en-US" dirty="0"/>
              <a:t>1800s     1885  1900s       1945 	1958  … 62…          </a:t>
            </a:r>
          </a:p>
          <a:p>
            <a:pPr marL="0" indent="0">
              <a:buNone/>
            </a:pPr>
            <a:r>
              <a:rPr lang="en-US" dirty="0" smtClean="0"/>
              <a:t>marks </a:t>
            </a:r>
            <a:r>
              <a:rPr lang="en-US" b="1" dirty="0"/>
              <a:t>autocratic phase of colonial rule </a:t>
            </a:r>
            <a:r>
              <a:rPr lang="en-US" dirty="0"/>
              <a:t>when Africans had few political and civil </a:t>
            </a:r>
            <a:r>
              <a:rPr lang="en-US" dirty="0" smtClean="0"/>
              <a:t>rights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1880s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to Africa's valuable resources such as gold, timber, land, markets and labor power; European interest in Africa increased dramatically. </a:t>
            </a:r>
          </a:p>
          <a:p>
            <a:endParaRPr lang="en-US" dirty="0" smtClean="0"/>
          </a:p>
          <a:p>
            <a:r>
              <a:rPr lang="en-US" dirty="0" smtClean="0"/>
              <a:t>European maps of the continent thereby delineating the rough areas of British, Portuguese, French, and Belgian control.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European diplomats</a:t>
            </a:r>
            <a:br>
              <a:rPr lang="en-US" dirty="0" smtClean="0"/>
            </a:br>
            <a:r>
              <a:rPr lang="en-US" dirty="0" smtClean="0"/>
              <a:t>Berlin conference of 1884-85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Berlin Coference.png"/>
          <p:cNvPicPr>
            <a:picLocks noGrp="1" noChangeAspect="1"/>
          </p:cNvPicPr>
          <p:nvPr>
            <p:ph idx="1"/>
          </p:nvPr>
        </p:nvPicPr>
        <p:blipFill>
          <a:blip r:embed="rId3"/>
          <a:srcRect l="-7755" r="-775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Europeans plan to rule the continent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190" y="1600200"/>
            <a:ext cx="328961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Berlin conference of 1884-85</a:t>
            </a:r>
          </a:p>
          <a:p>
            <a:r>
              <a:rPr lang="en-US" dirty="0"/>
              <a:t>Formally sanctioned the partition of the African continent among several European powers</a:t>
            </a:r>
          </a:p>
          <a:p>
            <a:r>
              <a:rPr lang="en-US" dirty="0"/>
              <a:t>Under the expectations of an expanding world capitalist system</a:t>
            </a:r>
          </a:p>
          <a:p>
            <a:pPr>
              <a:buNone/>
            </a:pPr>
            <a:r>
              <a:rPr lang="en-US" dirty="0"/>
              <a:t>Legitimized what was called the “Scramble for Africa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5" name="Content Placeholder 3" descr="Berlin Coference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7755" r="-7755"/>
          <a:stretch>
            <a:fillRect/>
          </a:stretch>
        </p:blipFill>
        <p:spPr>
          <a:xfrm>
            <a:off x="0" y="1806498"/>
            <a:ext cx="4839628" cy="38137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Africa is divided up in a hodge-podge manner, and handed over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Great Britain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Leading the industrial revolution Britain obtained the most valuable regions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British colonial Africa</a:t>
            </a:r>
            <a:endParaRPr lang="en-US" dirty="0"/>
          </a:p>
        </p:txBody>
      </p:sp>
      <p:pic>
        <p:nvPicPr>
          <p:cNvPr id="9" name="Content Placeholder 8" descr="British Colonial_Africa_1913_Gold_Coast_map.svg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t="-2447" b="-244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Francophone West Africa</a:t>
            </a:r>
            <a:endParaRPr lang="en-US" dirty="0"/>
          </a:p>
        </p:txBody>
      </p:sp>
      <p:pic>
        <p:nvPicPr>
          <p:cNvPr id="4" name="Content Placeholder 3" descr="francophone West AFrica.gif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2372" b="-22372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France has more in the north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Encouraged by Germany, France acquired a large number of colonies due to the provinces lost to Germany during the Franco-Prussian war of 1870-71.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Lusophone</a:t>
            </a:r>
            <a:r>
              <a:rPr lang="en-US" dirty="0" smtClean="0"/>
              <a:t> Africa</a:t>
            </a:r>
            <a:endParaRPr lang="en-US" dirty="0"/>
          </a:p>
        </p:txBody>
      </p:sp>
      <p:pic>
        <p:nvPicPr>
          <p:cNvPr id="4" name="Content Placeholder 3" descr="Map lusaphone Africa.gif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9795" r="-9795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(Portuguese)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Portugal received the territories of Angola, Mozambique, </a:t>
            </a:r>
            <a:r>
              <a:rPr lang="en-US" dirty="0" err="1" smtClean="0"/>
              <a:t>Portugues</a:t>
            </a:r>
            <a:r>
              <a:rPr lang="en-US" dirty="0" smtClean="0"/>
              <a:t> Guinea, islands off the coast São Tome and Príncipe.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countries were assigned…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Belgium: Congo Free State, Belgium Congo (now Zaire).</a:t>
            </a:r>
          </a:p>
          <a:p>
            <a:endParaRPr lang="en-US" dirty="0" smtClean="0"/>
          </a:p>
          <a:p>
            <a:r>
              <a:rPr lang="en-US" dirty="0" smtClean="0"/>
              <a:t>Italy: gained colonies in </a:t>
            </a:r>
            <a:r>
              <a:rPr lang="en-US" dirty="0" err="1" smtClean="0"/>
              <a:t>Lybia</a:t>
            </a:r>
            <a:r>
              <a:rPr lang="en-US" dirty="0" smtClean="0"/>
              <a:t> and Somalia</a:t>
            </a:r>
          </a:p>
          <a:p>
            <a:endParaRPr lang="en-US" dirty="0" smtClean="0"/>
          </a:p>
          <a:p>
            <a:r>
              <a:rPr lang="en-US" dirty="0" smtClean="0"/>
              <a:t>Germany: German East Africa: Southwest Africa, Togo and Cameroon, but all were lost following WWI.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rest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Spain: Spanish Sahara and equatorial Africa.</a:t>
            </a:r>
          </a:p>
          <a:p>
            <a:r>
              <a:rPr lang="en-US" dirty="0" smtClean="0"/>
              <a:t>The only two African States to retain their sovereignty during the colonial era was </a:t>
            </a:r>
          </a:p>
          <a:p>
            <a:r>
              <a:rPr lang="en-US" dirty="0" smtClean="0"/>
              <a:t>Ethiopia and </a:t>
            </a:r>
          </a:p>
          <a:p>
            <a:r>
              <a:rPr lang="en-US" dirty="0" smtClean="0"/>
              <a:t>Liberia (founded in 1821 by freed African American slaves.)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lonial Africa.gif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-53880" r="-53880"/>
          <a:stretch>
            <a:fillRect/>
          </a:stretch>
        </p:blipFill>
        <p:spPr>
          <a:xfrm>
            <a:off x="0" y="0"/>
            <a:ext cx="11357340" cy="66105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d scramble for Africa.jp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-69251" r="-69251"/>
          <a:stretch>
            <a:fillRect/>
          </a:stretch>
        </p:blipFill>
        <p:spPr>
          <a:xfrm>
            <a:off x="0" y="339882"/>
            <a:ext cx="9676096" cy="57862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356839"/>
            <a:ext cx="4038600" cy="6289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Missionaries (Religious leaders) from </a:t>
            </a:r>
            <a:r>
              <a:rPr lang="en-US" sz="2800" dirty="0" smtClean="0"/>
              <a:t>Europe, both Catholic and Protestant</a:t>
            </a:r>
          </a:p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dirty="0" smtClean="0"/>
              <a:t>were focused on the conversion </a:t>
            </a:r>
            <a:r>
              <a:rPr lang="en-US" sz="2800" dirty="0"/>
              <a:t>of Africans to the Christian faith 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   Missionaries built </a:t>
            </a:r>
            <a:r>
              <a:rPr lang="en-US" sz="2800" dirty="0" smtClean="0"/>
              <a:t>numerous churches </a:t>
            </a:r>
            <a:r>
              <a:rPr lang="en-US" sz="2800" dirty="0" smtClean="0"/>
              <a:t>all over Africa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and ran Christian-based </a:t>
            </a:r>
            <a:r>
              <a:rPr lang="en-US" sz="2800" dirty="0" smtClean="0"/>
              <a:t>schools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85" y="3501483"/>
            <a:ext cx="4038600" cy="332422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727" y="234175"/>
            <a:ext cx="4804317" cy="314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Missionaries worked tirelessly to teach Africans and were running European systems of education and </a:t>
            </a:r>
            <a:br>
              <a:rPr lang="en-US" sz="2400" dirty="0" smtClean="0"/>
            </a:br>
            <a:r>
              <a:rPr lang="en-US" sz="2400" dirty="0" smtClean="0"/>
              <a:t>medical care while condemning traditional youth formation rituals and methods of healing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45" y="5262528"/>
            <a:ext cx="2727402" cy="147172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23" y="2647788"/>
            <a:ext cx="3162300" cy="353377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0" y="1688100"/>
            <a:ext cx="4360127" cy="348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70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Colonialism in Africa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Colonialism in Africa 3:2 min.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http://www.youtube.com/watch?v=47wyvMv5ba8&amp;feature=related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Berlin 1885: The division of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Berlin 1885: The Division of Africa- </a:t>
            </a:r>
            <a:r>
              <a:rPr lang="en-US" dirty="0" err="1" smtClean="0"/>
              <a:t>Icarus</a:t>
            </a:r>
            <a:r>
              <a:rPr lang="en-US" dirty="0" smtClean="0"/>
              <a:t> Films (trailer)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http://www.youtube.com/watch?v=FTjBNppdk-M&amp;feature=related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Imperialism in Africa – Part 1 7:23 minutes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http://www.youtube.com/watch?v=YwUtxSoDQfw&amp;feature=related</a:t>
            </a:r>
          </a:p>
          <a:p>
            <a:endParaRPr lang="en-US" dirty="0" smtClean="0">
              <a:hlinkClick r:id="rId3"/>
            </a:endParaRPr>
          </a:p>
          <a:p>
            <a:pPr>
              <a:buNone/>
            </a:pPr>
            <a:r>
              <a:rPr lang="en-US" dirty="0" smtClean="0"/>
              <a:t>Imperialism in Africa -Part 2 5:19 minutes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http://www.youtube.com/watch?v=nWSwaZvJy88&amp;feature=relmfu</a:t>
            </a:r>
          </a:p>
          <a:p>
            <a:endParaRPr lang="en-US" dirty="0" smtClean="0">
              <a:hlinkClick r:id="rId3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576</Words>
  <Application>Microsoft Office PowerPoint</Application>
  <PresentationFormat>On-screen Show (4:3)</PresentationFormat>
  <Paragraphs>92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The Colonization of Africa part 1</vt:lpstr>
      <vt:lpstr>  LATE 1800s the Colonization of Africa </vt:lpstr>
      <vt:lpstr>Early 1880s</vt:lpstr>
      <vt:lpstr>European diplomats Berlin conference of 1884-85 </vt:lpstr>
      <vt:lpstr>Europeans plan to rule the continent</vt:lpstr>
      <vt:lpstr>Africa is divided up in a hodge-podge manner, and handed over</vt:lpstr>
      <vt:lpstr> </vt:lpstr>
      <vt:lpstr> </vt:lpstr>
      <vt:lpstr>Other countries were assigned…</vt:lpstr>
      <vt:lpstr>And the rest …</vt:lpstr>
      <vt:lpstr>PowerPoint Presentation</vt:lpstr>
      <vt:lpstr>PowerPoint Presentation</vt:lpstr>
      <vt:lpstr>PowerPoint Presentation</vt:lpstr>
      <vt:lpstr>Missionaries worked tirelessly to teach Africans and were running European systems of education and  medical care while condemning traditional youth formation rituals and methods of healing</vt:lpstr>
      <vt:lpstr>Colonialism in Africa </vt:lpstr>
      <vt:lpstr>Berlin 1885: The division of Africa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cynthia</dc:creator>
  <cp:lastModifiedBy>Colleen Haas</cp:lastModifiedBy>
  <cp:revision>21</cp:revision>
  <dcterms:created xsi:type="dcterms:W3CDTF">2013-02-11T21:04:15Z</dcterms:created>
  <dcterms:modified xsi:type="dcterms:W3CDTF">2018-10-15T23:51:48Z</dcterms:modified>
</cp:coreProperties>
</file>